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3"/>
  </p:notesMasterIdLst>
  <p:sldIdLst>
    <p:sldId id="513" r:id="rId2"/>
    <p:sldId id="730" r:id="rId3"/>
    <p:sldId id="747" r:id="rId4"/>
    <p:sldId id="763" r:id="rId5"/>
    <p:sldId id="735" r:id="rId6"/>
    <p:sldId id="736" r:id="rId7"/>
    <p:sldId id="745" r:id="rId8"/>
    <p:sldId id="777" r:id="rId9"/>
    <p:sldId id="758" r:id="rId10"/>
    <p:sldId id="760" r:id="rId11"/>
    <p:sldId id="759" r:id="rId12"/>
    <p:sldId id="628" r:id="rId13"/>
    <p:sldId id="866" r:id="rId14"/>
    <p:sldId id="867" r:id="rId15"/>
    <p:sldId id="868" r:id="rId16"/>
    <p:sldId id="869" r:id="rId17"/>
    <p:sldId id="870" r:id="rId18"/>
    <p:sldId id="871" r:id="rId19"/>
    <p:sldId id="872" r:id="rId20"/>
    <p:sldId id="873" r:id="rId21"/>
    <p:sldId id="874" r:id="rId22"/>
    <p:sldId id="875" r:id="rId23"/>
    <p:sldId id="876" r:id="rId24"/>
    <p:sldId id="877" r:id="rId25"/>
    <p:sldId id="878" r:id="rId26"/>
    <p:sldId id="879" r:id="rId27"/>
    <p:sldId id="771" r:id="rId28"/>
    <p:sldId id="630" r:id="rId29"/>
    <p:sldId id="880" r:id="rId30"/>
    <p:sldId id="881" r:id="rId31"/>
    <p:sldId id="291" r:id="rId3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9" autoAdjust="0"/>
    <p:restoredTop sz="83037" autoAdjust="0"/>
  </p:normalViewPr>
  <p:slideViewPr>
    <p:cSldViewPr snapToGrid="0" showGuides="1">
      <p:cViewPr varScale="1">
        <p:scale>
          <a:sx n="99" d="100"/>
          <a:sy n="99" d="100"/>
        </p:scale>
        <p:origin x="1728" y="17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 v2.0</a:t>
            </a:r>
          </a:p>
          <a:p>
            <a:pPr>
              <a:buFontTx/>
              <a:buNone/>
            </a:pPr>
            <a:r>
              <a:rPr lang="en-US" sz="1200" b="0" dirty="0"/>
              <a:t>Chapter 5: Everything Needs to be Secured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 – </a:t>
            </a:r>
            <a:r>
              <a:rPr lang="en-US" dirty="0"/>
              <a:t> Everything Needs to be Secured</a:t>
            </a:r>
            <a:endParaRPr lang="en-GB" b="0" dirty="0"/>
          </a:p>
          <a:p>
            <a:pPr>
              <a:buFontTx/>
              <a:buNone/>
            </a:pPr>
            <a:r>
              <a:rPr lang="en-US" sz="1200" b="0" dirty="0"/>
              <a:t>5.1 – </a:t>
            </a:r>
            <a:r>
              <a:rPr lang="en-CA" dirty="0"/>
              <a:t>Security in the Digitized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Why is Security so Important?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5.1.1.1</a:t>
            </a:r>
            <a:r>
              <a:rPr lang="en-US" baseline="0" dirty="0">
                <a:latin typeface="Arial" charset="0"/>
              </a:rPr>
              <a:t> – Types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Why is Security so Important?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5.1.1.2</a:t>
            </a:r>
            <a:r>
              <a:rPr lang="en-US" baseline="0" dirty="0">
                <a:latin typeface="Arial" charset="0"/>
              </a:rPr>
              <a:t> – Lab- Types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14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Why is Security so Important?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5.1.1.3</a:t>
            </a:r>
            <a:r>
              <a:rPr lang="en-US" baseline="0" dirty="0">
                <a:latin typeface="Arial" charset="0"/>
              </a:rPr>
              <a:t> – Who Wants our Data?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54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Why is Security so Important?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5.1.1.4</a:t>
            </a:r>
            <a:r>
              <a:rPr lang="en-US" baseline="0" dirty="0">
                <a:latin typeface="Arial" charset="0"/>
              </a:rPr>
              <a:t> – Data in the Wrong Hands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2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Why is Security so Important?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5.1.1.5</a:t>
            </a:r>
            <a:r>
              <a:rPr lang="en-US" baseline="0" dirty="0">
                <a:latin typeface="Arial" charset="0"/>
              </a:rPr>
              <a:t> – Lab – Internet Fingerprint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98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5.1.2.1</a:t>
            </a:r>
            <a:r>
              <a:rPr lang="en-US" baseline="0" dirty="0">
                <a:latin typeface="Arial" charset="0"/>
              </a:rPr>
              <a:t> – Security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74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5.1.2.2</a:t>
            </a:r>
            <a:r>
              <a:rPr lang="en-US" baseline="0" dirty="0">
                <a:latin typeface="Arial" charset="0"/>
              </a:rPr>
              <a:t> – Physical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2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5.1.2.3</a:t>
            </a:r>
            <a:r>
              <a:rPr lang="en-US" baseline="0" dirty="0">
                <a:latin typeface="Arial" charset="0"/>
              </a:rPr>
              <a:t> – Challenges of Securing IoT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2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5.1.2.4</a:t>
            </a:r>
            <a:r>
              <a:rPr lang="en-US" baseline="0" dirty="0">
                <a:latin typeface="Arial" charset="0"/>
              </a:rPr>
              <a:t> – Safe Wi-Fi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0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5.1.2.5</a:t>
            </a:r>
            <a:r>
              <a:rPr lang="en-US" baseline="0" dirty="0">
                <a:latin typeface="Arial" charset="0"/>
              </a:rPr>
              <a:t> – Protecting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8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 – Protecting the Corporate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5.1.2.6</a:t>
            </a:r>
            <a:r>
              <a:rPr lang="en-US" baseline="0" dirty="0">
                <a:latin typeface="Arial" charset="0"/>
              </a:rPr>
              <a:t> – Packet Tracer – Secure a Wireless Router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5.1.2.7 – Topic Assessment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5.1.3.1 – Activity – How to Protect your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5.1.3.2 – Activity – Strong passwords</a:t>
            </a:r>
          </a:p>
        </p:txBody>
      </p:sp>
    </p:spTree>
    <p:extLst>
      <p:ext uri="{BB962C8B-B14F-4D97-AF65-F5344CB8AC3E}">
        <p14:creationId xmlns:p14="http://schemas.microsoft.com/office/powerpoint/2010/main" val="84197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 – Securing Personal Data and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5.1.3.3</a:t>
            </a:r>
            <a:r>
              <a:rPr lang="en-US" baseline="0" dirty="0">
                <a:latin typeface="Arial" charset="0"/>
              </a:rPr>
              <a:t> –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64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 – Securing Personal Data and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5.1.3.4</a:t>
            </a:r>
            <a:r>
              <a:rPr lang="en-US" baseline="0" dirty="0">
                <a:latin typeface="Arial" charset="0"/>
              </a:rPr>
              <a:t> – Public Hotspots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43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 – Securing Personal Data and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5.1.3.5</a:t>
            </a:r>
            <a:r>
              <a:rPr lang="en-US" baseline="0" dirty="0">
                <a:latin typeface="Arial" charset="0"/>
              </a:rPr>
              <a:t> – Setting up a VPN on Smartphones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1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Security in the Digitized World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 – Securing Personal Data and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5.1.3.6</a:t>
            </a:r>
            <a:r>
              <a:rPr lang="en-US" baseline="0" dirty="0">
                <a:latin typeface="Arial" charset="0"/>
              </a:rPr>
              <a:t> – Lab - Discover Your Own Risky Online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 Everything Needs to be Secured</a:t>
            </a:r>
          </a:p>
          <a:p>
            <a:pPr>
              <a:buFontTx/>
              <a:buNone/>
            </a:pPr>
            <a:r>
              <a:rPr lang="en-US" sz="1200" b="0" dirty="0"/>
              <a:t>5.2 -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</a:t>
            </a:r>
            <a:r>
              <a:rPr lang="en-US" dirty="0"/>
              <a:t> Everything Needs to be Secured</a:t>
            </a:r>
            <a:endParaRPr lang="en-GB" b="0" dirty="0"/>
          </a:p>
          <a:p>
            <a:r>
              <a:rPr lang="en-US" dirty="0"/>
              <a:t>5.2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</a:t>
            </a:r>
            <a:r>
              <a:rPr lang="en-US" dirty="0"/>
              <a:t> Everything Needs to be Secured</a:t>
            </a:r>
            <a:endParaRPr lang="en-GB" b="0" dirty="0"/>
          </a:p>
          <a:p>
            <a:r>
              <a:rPr lang="en-US" dirty="0"/>
              <a:t>5.2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94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</a:t>
            </a:r>
            <a:r>
              <a:rPr lang="en-US" dirty="0"/>
              <a:t> Everything Needs to be Secured</a:t>
            </a:r>
            <a:endParaRPr lang="en-GB" b="0" dirty="0"/>
          </a:p>
          <a:p>
            <a:r>
              <a:rPr lang="en-US" dirty="0"/>
              <a:t>5.2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1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sz="1200" b="0" dirty="0"/>
              <a:t>Chapter 5</a:t>
            </a:r>
            <a:r>
              <a:rPr lang="en-US" dirty="0"/>
              <a:t>: Everything Needs to be Secured.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5: Everything Generates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10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5: Everything Needs to be Secured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Vịnh Nguyễn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Everything Needs to be Secured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008114" cy="902174"/>
          </a:xfrm>
        </p:spPr>
        <p:txBody>
          <a:bodyPr/>
          <a:lstStyle/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5.1 Security in the Digitized World</a:t>
            </a:r>
          </a:p>
          <a:p>
            <a:pPr lvl="1"/>
            <a:r>
              <a:rPr lang="en-US" sz="1800" dirty="0"/>
              <a:t>Explain why security is important in the digitized world.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the need for security in the digitized world.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how to help secure the corporate world.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how to secure personal data and devices.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5 -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5.1 Security in the Digitized World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7890" y="2922468"/>
            <a:ext cx="9100159" cy="3461381"/>
          </a:xfrm>
        </p:spPr>
        <p:txBody>
          <a:bodyPr/>
          <a:lstStyle/>
          <a:p>
            <a:r>
              <a:rPr lang="en-US" dirty="0"/>
              <a:t>The quantity, volume, variety, and immediacy of generated data has changed.</a:t>
            </a:r>
          </a:p>
          <a:p>
            <a:r>
              <a:rPr lang="en-US" dirty="0"/>
              <a:t>Personally identifiable information (PII) or sensitive personal information (SPI) is data relating to a living individual that can be used on its own or with other information to identify, contact, or locate a specific individual.</a:t>
            </a:r>
          </a:p>
          <a:p>
            <a:r>
              <a:rPr lang="en-US" dirty="0"/>
              <a:t>Informational data can also contain sensitive information concerning corporate secrets, new product patents, or national security.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Types of Data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EF7698B3-4F84-4F0E-92A4-3CB8BB21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3975" y="676680"/>
            <a:ext cx="4716050" cy="21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Lab – Types of Data</a:t>
            </a:r>
          </a:p>
        </p:txBody>
      </p:sp>
      <p:pic>
        <p:nvPicPr>
          <p:cNvPr id="6" name="Content Placeholder 5" descr="5.1.1.2 Lab - Types of Data.pdf - Mozilla Firefox">
            <a:extLst>
              <a:ext uri="{FF2B5EF4-FFF2-40B4-BE49-F238E27FC236}">
                <a16:creationId xmlns:a16="http://schemas.microsoft.com/office/drawing/2014/main" id="{782A4433-148B-443A-B34A-C7867A0C3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2617" y="798944"/>
            <a:ext cx="3216934" cy="4048630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7265745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20646" y="269308"/>
            <a:ext cx="5047989" cy="4622105"/>
          </a:xfrm>
        </p:spPr>
        <p:txBody>
          <a:bodyPr/>
          <a:lstStyle/>
          <a:p>
            <a:r>
              <a:rPr lang="en-US" sz="1400" b="1" dirty="0"/>
              <a:t>The Good Guys</a:t>
            </a:r>
          </a:p>
          <a:p>
            <a:pPr lvl="1"/>
            <a:r>
              <a:rPr lang="en-US" dirty="0"/>
              <a:t>Legitimate companies that have an agreement in place to use the collected data about you.</a:t>
            </a:r>
          </a:p>
          <a:p>
            <a:pPr lvl="2"/>
            <a:r>
              <a:rPr lang="en-US" sz="1400" dirty="0"/>
              <a:t>We agree to this in “Terms and Conditions” or “Terms of Service and Agreements” </a:t>
            </a:r>
          </a:p>
          <a:p>
            <a:pPr lvl="1"/>
            <a:r>
              <a:rPr lang="en-US" dirty="0"/>
              <a:t>White hat hackers who test security to help protect data.</a:t>
            </a:r>
          </a:p>
          <a:p>
            <a:r>
              <a:rPr lang="en-US" sz="1400" b="1" dirty="0"/>
              <a:t>The Bad Guys</a:t>
            </a:r>
          </a:p>
          <a:p>
            <a:pPr lvl="1"/>
            <a:r>
              <a:rPr lang="en-US" dirty="0"/>
              <a:t>Black hat hackers, want access to collected data for many nefarious reasons:</a:t>
            </a:r>
          </a:p>
          <a:p>
            <a:pPr lvl="2"/>
            <a:r>
              <a:rPr lang="en-US" sz="1400" dirty="0"/>
              <a:t>To access user IDs and passwords to steal identities  </a:t>
            </a:r>
          </a:p>
          <a:p>
            <a:pPr lvl="2"/>
            <a:r>
              <a:rPr lang="en-US" sz="1400" dirty="0"/>
              <a:t>To access data to commit a crime.</a:t>
            </a:r>
          </a:p>
          <a:p>
            <a:pPr lvl="2"/>
            <a:r>
              <a:rPr lang="en-US" sz="1400" dirty="0"/>
              <a:t>To sell the information to a third party. </a:t>
            </a:r>
          </a:p>
          <a:p>
            <a:pPr lvl="2"/>
            <a:r>
              <a:rPr lang="en-US" sz="1400" dirty="0"/>
              <a:t>To modify the data or disable functionality on a device. </a:t>
            </a:r>
          </a:p>
          <a:p>
            <a:pPr lvl="2"/>
            <a:r>
              <a:rPr lang="en-US" sz="1400" dirty="0"/>
              <a:t>To disrupt or to damage the image of a legitimate company. </a:t>
            </a:r>
          </a:p>
          <a:p>
            <a:pPr lvl="2"/>
            <a:r>
              <a:rPr lang="en-US" sz="1400" dirty="0"/>
              <a:t>To create political unrest or to make a political statement</a:t>
            </a:r>
            <a:r>
              <a:rPr lang="en-US" dirty="0"/>
              <a:t>.</a:t>
            </a:r>
          </a:p>
          <a:p>
            <a:pPr lvl="3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Who Wants our Data? 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4CB1D459-5644-45C6-9539-D4460C85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97" y="964504"/>
            <a:ext cx="3663863" cy="25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379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311" y="899406"/>
            <a:ext cx="4133589" cy="3635016"/>
          </a:xfrm>
        </p:spPr>
        <p:txBody>
          <a:bodyPr/>
          <a:lstStyle/>
          <a:p>
            <a:r>
              <a:rPr lang="en-US" dirty="0"/>
              <a:t>Login credentials and other personal data for more than one Million Yahoo and Gmail accounts are reportedly being offered for sale on the dark web.</a:t>
            </a:r>
          </a:p>
          <a:p>
            <a:r>
              <a:rPr lang="en-US" dirty="0"/>
              <a:t>Cybercriminals penetrated Equifax (EFX), one of the largest credit bureaus, in July 2017 and stole the personal data of 145 million people</a:t>
            </a:r>
          </a:p>
          <a:p>
            <a:r>
              <a:rPr lang="en-US" dirty="0"/>
              <a:t>A breach of MyFitnessPal affected 150 million users. </a:t>
            </a:r>
          </a:p>
          <a:p>
            <a:r>
              <a:rPr lang="en-US" dirty="0"/>
              <a:t>Ransomware attackers stole 57 million drivers and rider accounts from Uber.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Data in the Wrong Hands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1C742712-DE68-49C0-8597-EFAD2F4A8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166" y="1112368"/>
            <a:ext cx="4674692" cy="25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886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Lab – Internet Fingerprint</a:t>
            </a:r>
          </a:p>
        </p:txBody>
      </p:sp>
      <p:pic>
        <p:nvPicPr>
          <p:cNvPr id="6" name="Content Placeholder 5" descr="5.1.1.5 Lab - Internet Fingerprint.pdf - Mozilla Firefox">
            <a:extLst>
              <a:ext uri="{FF2B5EF4-FFF2-40B4-BE49-F238E27FC236}">
                <a16:creationId xmlns:a16="http://schemas.microsoft.com/office/drawing/2014/main" id="{70C5FED4-2675-4C45-B2EC-30FF2643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3010" y="926926"/>
            <a:ext cx="3031593" cy="3895596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5554946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is Security so Important?</a:t>
            </a:r>
            <a:br>
              <a:rPr lang="en-US" altLang="en-US" dirty="0"/>
            </a:br>
            <a:r>
              <a:rPr lang="en-US" altLang="en-US" dirty="0"/>
              <a:t>Security Best Practices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28BB3035-78B0-4B2E-A921-4A8DCBD06B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22" y="1002709"/>
            <a:ext cx="7367382" cy="35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076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311" y="899406"/>
            <a:ext cx="4133589" cy="3635016"/>
          </a:xfrm>
        </p:spPr>
        <p:txBody>
          <a:bodyPr/>
          <a:lstStyle/>
          <a:p>
            <a:r>
              <a:rPr lang="en-US" sz="1600" b="1" dirty="0"/>
              <a:t>Outside perimeter security </a:t>
            </a:r>
            <a:r>
              <a:rPr lang="en-US" sz="1600" dirty="0"/>
              <a:t>- on-premise security officers, fences, gates, continuous video surveillance, and security breach alarms.</a:t>
            </a:r>
          </a:p>
          <a:p>
            <a:r>
              <a:rPr lang="en-US" sz="1600" b="1" dirty="0"/>
              <a:t>Inside perimeter security </a:t>
            </a:r>
            <a:r>
              <a:rPr lang="en-US" sz="1600" dirty="0"/>
              <a:t>- continuous video surveillance, electronic motion detectors, security traps, and biometric access and exit sensors.</a:t>
            </a:r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Protecting the Corporate World</a:t>
            </a:r>
            <a:br>
              <a:rPr lang="en-US" altLang="en-US" dirty="0"/>
            </a:br>
            <a:r>
              <a:rPr lang="en-US" altLang="en-US" dirty="0"/>
              <a:t>Physical Security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4A19DAEC-BA02-4D8C-85A4-80D6FE7371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781" y="1014608"/>
            <a:ext cx="4899117" cy="23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6104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17300" y="829126"/>
            <a:ext cx="3800455" cy="3633681"/>
          </a:xfrm>
        </p:spPr>
        <p:txBody>
          <a:bodyPr/>
          <a:lstStyle/>
          <a:p>
            <a:r>
              <a:rPr lang="en-US" sz="1600" b="1" dirty="0"/>
              <a:t>Increasing Number of Devices </a:t>
            </a:r>
            <a:r>
              <a:rPr lang="en-US" sz="1600" dirty="0"/>
              <a:t>- The number of interconnected sensors and smart devices is growing exponentially, increasing the opportunity for attacks.</a:t>
            </a:r>
          </a:p>
          <a:p>
            <a:r>
              <a:rPr lang="en-US" sz="1600" b="1" dirty="0"/>
              <a:t>Non-Traditional Location of Devices </a:t>
            </a:r>
            <a:r>
              <a:rPr lang="en-US" sz="1600" dirty="0"/>
              <a:t>- Some connected IoT devices are able to interact with the physical world.</a:t>
            </a:r>
          </a:p>
          <a:p>
            <a:r>
              <a:rPr lang="en-US" sz="1600" b="1" dirty="0"/>
              <a:t>Lack of Upgradeability </a:t>
            </a:r>
            <a:r>
              <a:rPr lang="en-US" sz="1600" dirty="0"/>
              <a:t>- IoT sensor-enabled devices may be located in remote and/or inaccessible locations where human intervention or configuration is almost impossible.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Protecting the Corporate World</a:t>
            </a:r>
            <a:br>
              <a:rPr lang="en-US" altLang="en-US" dirty="0"/>
            </a:br>
            <a:r>
              <a:rPr lang="en-US" altLang="en-US" dirty="0"/>
              <a:t>Challenges of Securing IoT Devices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6F8664F3-6080-4F1B-97F1-52A5C50C24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28" y="988423"/>
            <a:ext cx="5203372" cy="17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343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9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5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Protecting the Corporate World</a:t>
            </a:r>
            <a:br>
              <a:rPr lang="en-US" altLang="en-US" dirty="0"/>
            </a:br>
            <a:r>
              <a:rPr lang="en-US" altLang="en-US" dirty="0"/>
              <a:t>Safe Wi-Fi Usage</a:t>
            </a:r>
          </a:p>
        </p:txBody>
      </p:sp>
      <p:pic>
        <p:nvPicPr>
          <p:cNvPr id="6" name="Content Placeholder 5" descr="Introduction to the Internet of Things - Mozilla Firefox">
            <a:extLst>
              <a:ext uri="{FF2B5EF4-FFF2-40B4-BE49-F238E27FC236}">
                <a16:creationId xmlns:a16="http://schemas.microsoft.com/office/drawing/2014/main" id="{97138D03-B92D-4173-841D-2E6B2857A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13" y="1039661"/>
            <a:ext cx="7878567" cy="2630465"/>
          </a:xfrm>
        </p:spPr>
      </p:pic>
    </p:spTree>
    <p:extLst>
      <p:ext uri="{BB962C8B-B14F-4D97-AF65-F5344CB8AC3E}">
        <p14:creationId xmlns:p14="http://schemas.microsoft.com/office/powerpoint/2010/main" val="376536651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35CF72E3-F5C3-484D-BA9E-4A9A673E7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351" y="1587362"/>
            <a:ext cx="5617256" cy="2862336"/>
          </a:xfrm>
          <a:prstGeom prst="rect">
            <a:avLst/>
          </a:prstGeom>
        </p:spPr>
      </p:pic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8998" y="928736"/>
            <a:ext cx="9025002" cy="1196235"/>
          </a:xfrm>
        </p:spPr>
        <p:txBody>
          <a:bodyPr/>
          <a:lstStyle/>
          <a:p>
            <a:r>
              <a:rPr lang="en-US" b="1" dirty="0"/>
              <a:t>Keep the Firewall On </a:t>
            </a:r>
          </a:p>
          <a:p>
            <a:r>
              <a:rPr lang="en-US" b="1" dirty="0"/>
              <a:t>Manage Your Operating System and Browser</a:t>
            </a:r>
          </a:p>
          <a:p>
            <a:r>
              <a:rPr lang="en-US" b="1" dirty="0"/>
              <a:t>Protect All Your Devices</a:t>
            </a:r>
          </a:p>
          <a:p>
            <a:r>
              <a:rPr lang="en-US" b="1" dirty="0"/>
              <a:t>Use Antivirus and Antispyware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Protecting the Corporate World</a:t>
            </a:r>
            <a:br>
              <a:rPr lang="en-US" altLang="en-US" dirty="0"/>
            </a:br>
            <a:r>
              <a:rPr lang="en-US" altLang="en-US" dirty="0"/>
              <a:t>Protecting Devices</a:t>
            </a:r>
          </a:p>
        </p:txBody>
      </p:sp>
    </p:spTree>
    <p:extLst>
      <p:ext uri="{BB962C8B-B14F-4D97-AF65-F5344CB8AC3E}">
        <p14:creationId xmlns:p14="http://schemas.microsoft.com/office/powerpoint/2010/main" val="340771294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Protecting the Corporate World</a:t>
            </a:r>
            <a:br>
              <a:rPr lang="en-US" altLang="en-US" dirty="0"/>
            </a:br>
            <a:r>
              <a:rPr lang="en-US" altLang="en-US" dirty="0"/>
              <a:t>Packet Tracer – Secure a Wireless Router</a:t>
            </a:r>
          </a:p>
        </p:txBody>
      </p:sp>
      <p:pic>
        <p:nvPicPr>
          <p:cNvPr id="6" name="Content Placeholder 5" descr="5.1.2.6 Packet Tracer - Configure Wireless Security.pdf - Mozilla Firefox">
            <a:extLst>
              <a:ext uri="{FF2B5EF4-FFF2-40B4-BE49-F238E27FC236}">
                <a16:creationId xmlns:a16="http://schemas.microsoft.com/office/drawing/2014/main" id="{15966D0C-48AB-428F-9CF2-F6D6BAD7D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272" y="870559"/>
            <a:ext cx="3119227" cy="3977015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696201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246323" y="798944"/>
            <a:ext cx="4371584" cy="3261342"/>
          </a:xfrm>
        </p:spPr>
        <p:txBody>
          <a:bodyPr/>
          <a:lstStyle/>
          <a:p>
            <a:r>
              <a:rPr lang="en-US" sz="1600" dirty="0"/>
              <a:t>Smart sensors in our homes increase the potential for security issues.</a:t>
            </a:r>
          </a:p>
          <a:p>
            <a:r>
              <a:rPr lang="en-US" sz="1600" dirty="0"/>
              <a:t>The sensors could provide a way for hackers to get into our home network and gain access to any PCs and data that are connected to it.</a:t>
            </a:r>
          </a:p>
          <a:p>
            <a:r>
              <a:rPr lang="en-US" sz="1600" dirty="0"/>
              <a:t>Before purchasing home security systems, it is very important to research the developer and the security and encryption protocols that are in place for its products.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Securing Personal Data and Devices</a:t>
            </a:r>
            <a:br>
              <a:rPr lang="en-US" altLang="en-US" dirty="0"/>
            </a:br>
            <a:r>
              <a:rPr lang="en-US" altLang="en-US" dirty="0"/>
              <a:t>Smart Homes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79CBDDDC-D7F0-4E64-870D-CABA3996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521" y="798944"/>
            <a:ext cx="3858016" cy="38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342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-1" y="815010"/>
            <a:ext cx="4496843" cy="3312315"/>
          </a:xfrm>
        </p:spPr>
        <p:txBody>
          <a:bodyPr/>
          <a:lstStyle/>
          <a:p>
            <a:r>
              <a:rPr lang="en-US" sz="1600" dirty="0"/>
              <a:t>Safety rules to follow when using a public or unsecure Wi-Fi hotspot:</a:t>
            </a:r>
          </a:p>
          <a:p>
            <a:pPr lvl="1"/>
            <a:r>
              <a:rPr lang="en-US" sz="1500" dirty="0"/>
              <a:t>Do not access or send any sensitive personal information</a:t>
            </a:r>
          </a:p>
          <a:p>
            <a:pPr lvl="1"/>
            <a:r>
              <a:rPr lang="en-US" sz="1500" dirty="0"/>
              <a:t>Verify that your computer is configured with file and media sharing, and that it requires user authentication with encryption. </a:t>
            </a:r>
          </a:p>
          <a:p>
            <a:pPr lvl="1"/>
            <a:r>
              <a:rPr lang="en-US" sz="1500" dirty="0"/>
              <a:t>Use encrypted virtual private network (VPN) tunnels and services. </a:t>
            </a:r>
          </a:p>
          <a:p>
            <a:r>
              <a:rPr lang="en-US" sz="1600" dirty="0"/>
              <a:t>Bluetooth can be exploited by hackers to eavesdrop on some devices, establish remote access controls, distribute malware, and drain batteries.</a:t>
            </a:r>
          </a:p>
          <a:p>
            <a:pPr lvl="1"/>
            <a:r>
              <a:rPr lang="en-US" sz="1500" dirty="0"/>
              <a:t>Turn off when not in use.</a:t>
            </a:r>
          </a:p>
          <a:p>
            <a:pPr lvl="1"/>
            <a:endParaRPr lang="en-US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Securing Personal Data and Devices</a:t>
            </a:r>
            <a:br>
              <a:rPr lang="en-US" altLang="en-US" dirty="0"/>
            </a:br>
            <a:r>
              <a:rPr lang="en-US" altLang="en-US" dirty="0"/>
              <a:t>Public Hotspots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F4EA0615-B319-499E-8043-C119D9C0F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6842" y="914399"/>
            <a:ext cx="4342509" cy="29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575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Securing Personal Data and Devices</a:t>
            </a:r>
            <a:br>
              <a:rPr lang="en-US" altLang="en-US" dirty="0"/>
            </a:br>
            <a:r>
              <a:rPr lang="en-US" altLang="en-US" dirty="0"/>
              <a:t>Setting up a VPN on Smartphones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C832C078-C638-449D-9E17-665ADED6B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10" y="1027134"/>
            <a:ext cx="3920647" cy="1985647"/>
          </a:xfrm>
          <a:prstGeom prst="rect">
            <a:avLst/>
          </a:prstGeom>
        </p:spPr>
      </p:pic>
      <p:pic>
        <p:nvPicPr>
          <p:cNvPr id="6" name="Picture 5" descr="Introduction to the Internet of Things - Mozilla Firefox">
            <a:extLst>
              <a:ext uri="{FF2B5EF4-FFF2-40B4-BE49-F238E27FC236}">
                <a16:creationId xmlns:a16="http://schemas.microsoft.com/office/drawing/2014/main" id="{8A0A0F69-52A3-4BF3-BB9E-47A888C4F6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571750"/>
            <a:ext cx="3920647" cy="19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587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Securing Personal Data and Devices</a:t>
            </a:r>
            <a:br>
              <a:rPr lang="en-US" altLang="en-US" dirty="0"/>
            </a:br>
            <a:r>
              <a:rPr lang="en-US" altLang="en-US" dirty="0"/>
              <a:t>Lab - Discover Your Own Risky Online Behavior</a:t>
            </a:r>
          </a:p>
        </p:txBody>
      </p:sp>
      <p:pic>
        <p:nvPicPr>
          <p:cNvPr id="5" name="Picture 4" descr="5.1.3.6 Lab - Discover Your Own Risky Online Behavior.pdf - Mozilla Firefox">
            <a:extLst>
              <a:ext uri="{FF2B5EF4-FFF2-40B4-BE49-F238E27FC236}">
                <a16:creationId xmlns:a16="http://schemas.microsoft.com/office/drawing/2014/main" id="{9DD71E18-4E42-4CC3-92DB-4D8F9D800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3423" y="798945"/>
            <a:ext cx="3205229" cy="405489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2121902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5.2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dirty="0"/>
              <a:t>The quantity, volume, variety, and immediacy of generated data has changed.</a:t>
            </a:r>
          </a:p>
          <a:p>
            <a:r>
              <a:rPr lang="en-US" dirty="0"/>
              <a:t>Personally identifiable information (PII) or sensitive personal information (SPI) is data relating to a living individual that can be used on its own or with other information to identify, contact, or locate a specific individual.</a:t>
            </a:r>
          </a:p>
          <a:p>
            <a:r>
              <a:rPr lang="en-US" dirty="0"/>
              <a:t>Informational data can also contain sensitive information concerning corporate secrets, new product patents, or national security.</a:t>
            </a:r>
          </a:p>
          <a:p>
            <a:r>
              <a:rPr lang="en-US" dirty="0"/>
              <a:t>White hat hackers test security to help protect data.</a:t>
            </a:r>
          </a:p>
          <a:p>
            <a:r>
              <a:rPr lang="en-US" dirty="0"/>
              <a:t>Black hat hackers, want access to collected data for many nefarious reasons.</a:t>
            </a:r>
          </a:p>
          <a:p>
            <a:r>
              <a:rPr lang="en-US" sz="1400" b="1" dirty="0"/>
              <a:t>Outside perimeter security </a:t>
            </a:r>
            <a:r>
              <a:rPr lang="en-US" sz="1400" dirty="0"/>
              <a:t>- on-premise security officers, fences, gates, continuous video surveillance, and security breach alarms.</a:t>
            </a:r>
          </a:p>
          <a:p>
            <a:r>
              <a:rPr lang="en-US" sz="1400" b="1" dirty="0"/>
              <a:t>Inside perimeter security </a:t>
            </a:r>
            <a:r>
              <a:rPr lang="en-US" sz="1400" dirty="0"/>
              <a:t>- continuous video surveillance, electronic motion detectors, security traps, and biometric access and exit sensors.</a:t>
            </a:r>
          </a:p>
          <a:p>
            <a:endParaRPr lang="en-US" dirty="0"/>
          </a:p>
          <a:p>
            <a:endParaRPr lang="en-US" dirty="0"/>
          </a:p>
          <a:p>
            <a:endParaRPr lang="en-US" sz="1500" dirty="0"/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 (Cont.)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sz="1400" dirty="0"/>
              <a:t>Challenges of securing devices on the IoT: </a:t>
            </a:r>
          </a:p>
          <a:p>
            <a:pPr lvl="1"/>
            <a:r>
              <a:rPr lang="en-US" sz="1300" b="1" dirty="0"/>
              <a:t>Increasing Number of Devices </a:t>
            </a:r>
            <a:r>
              <a:rPr lang="en-US" sz="1300" dirty="0"/>
              <a:t>- The number of interconnected sensors and smart devices is growing exponentially, increasing the opportunity for attacks.</a:t>
            </a:r>
          </a:p>
          <a:p>
            <a:pPr lvl="1"/>
            <a:r>
              <a:rPr lang="en-US" sz="1300" b="1" dirty="0"/>
              <a:t>Non-Traditional Location of Devices </a:t>
            </a:r>
            <a:r>
              <a:rPr lang="en-US" sz="1300" dirty="0"/>
              <a:t>- Some connected IoT devices are able to interact with the physical world.</a:t>
            </a:r>
          </a:p>
          <a:p>
            <a:pPr lvl="1"/>
            <a:r>
              <a:rPr lang="en-US" sz="1300" b="1" dirty="0"/>
              <a:t>Lack of Upgradeability </a:t>
            </a:r>
            <a:r>
              <a:rPr lang="en-US" sz="1300" dirty="0"/>
              <a:t>- IoT sensor-enabled devices may be located in remote and/or inaccessible locations where human intervention or configuration is almost impossible.</a:t>
            </a:r>
          </a:p>
          <a:p>
            <a:r>
              <a:rPr lang="en-US" sz="1400" dirty="0"/>
              <a:t>Know the steps to protect your company’s wireless network.</a:t>
            </a:r>
          </a:p>
          <a:p>
            <a:r>
              <a:rPr lang="en-US" sz="1400" dirty="0"/>
              <a:t>Steps for protecting your own devices:</a:t>
            </a:r>
          </a:p>
          <a:p>
            <a:pPr lvl="1"/>
            <a:r>
              <a:rPr lang="en-US" sz="1300" dirty="0"/>
              <a:t>Keep the Firewall On </a:t>
            </a:r>
          </a:p>
          <a:p>
            <a:pPr lvl="1"/>
            <a:r>
              <a:rPr lang="en-US" sz="1300" dirty="0"/>
              <a:t>Manage Your Operating System and Browser</a:t>
            </a:r>
          </a:p>
          <a:p>
            <a:pPr lvl="1"/>
            <a:r>
              <a:rPr lang="en-US" sz="1300" dirty="0"/>
              <a:t>Protect All Your Devices</a:t>
            </a:r>
          </a:p>
          <a:p>
            <a:pPr lvl="1"/>
            <a:r>
              <a:rPr lang="en-US" sz="1300" dirty="0"/>
              <a:t>Use Antivirus and Antispyware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sz="1500" dirty="0"/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846701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5: Everything Needs to be Secured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Introduction to the Internet of Things v2.0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 (Cont.)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sz="1400" dirty="0"/>
              <a:t>Smart sensors in our homes increase the potential for security issues.</a:t>
            </a:r>
          </a:p>
          <a:p>
            <a:r>
              <a:rPr lang="en-US" sz="1400" dirty="0"/>
              <a:t> </a:t>
            </a:r>
            <a:r>
              <a:rPr lang="en-US" sz="1600" dirty="0"/>
              <a:t>Safety rules to follow when using a public or unsecure Wi-Fi hotspot:</a:t>
            </a:r>
          </a:p>
          <a:p>
            <a:pPr lvl="1"/>
            <a:r>
              <a:rPr lang="en-US" sz="1500" dirty="0"/>
              <a:t>Do not access or send any sensitive personal information</a:t>
            </a:r>
          </a:p>
          <a:p>
            <a:pPr lvl="1"/>
            <a:r>
              <a:rPr lang="en-US" sz="1500" dirty="0"/>
              <a:t>Verify that your computer is configured with file and media sharing, and that it requires user authentication with encryption. </a:t>
            </a:r>
          </a:p>
          <a:p>
            <a:pPr lvl="1"/>
            <a:r>
              <a:rPr lang="en-US" sz="1500" dirty="0"/>
              <a:t>Use encrypted virtual private network (VPN) tunnels and services.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Set up a VPN on your smart phone.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sz="1500" dirty="0"/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298211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Chapter 5: </a:t>
            </a:r>
            <a:r>
              <a:rPr lang="en-US" dirty="0"/>
              <a:t>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538469"/>
              </p:ext>
            </p:extLst>
          </p:nvPr>
        </p:nvGraphicFramePr>
        <p:xfrm>
          <a:off x="457291" y="1122081"/>
          <a:ext cx="8248043" cy="328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035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7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09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Types of Data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5.1.1.4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in the Wrong Hands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5.1.1.5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Internet Fingerprint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5.1.2.3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Challenges of Securing IoT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02912336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5.1.2.5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Protecting Devices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5.1.2.6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Wireless Security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5.1.3.1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How to Protect your Personal Data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6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5.1.3.2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Strong Passwords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94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5.1.3.6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Discover Your Own Risky Online Behavior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5, “Assessment” after completing Chapter 5.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topic assessments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5: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800" dirty="0"/>
              <a:t>Prior to teaching Chapter 5, the instructor should: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Complete Chapter 5 Quiz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Preview the labs, videos and activities.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700" dirty="0"/>
              <a:t>Discuss the kinds of security students have implemented in their homes and/or on their personal devices.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700" dirty="0"/>
              <a:t>Discuss the results of the risky behaviors lab.</a:t>
            </a:r>
          </a:p>
          <a:p>
            <a:pPr marL="142875" lvl="1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For additional help with teaching strategies, including lesson plans, analogies for difficult concepts, and discussion topics, visit the </a:t>
            </a:r>
            <a:r>
              <a:rPr lang="en-US" sz="1600" dirty="0">
                <a:hlinkClick r:id="rId3"/>
              </a:rPr>
              <a:t>Community Forums </a:t>
            </a:r>
            <a:r>
              <a:rPr lang="en-US" sz="1600" dirty="0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If you have lesson plans or resources that you would like to share, upload them to the Community Forums in order to help other instructors.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Students can enroll in Introduction to Packet Tracer (self-paced).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endParaRPr lang="en-US" sz="1600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5: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Everything Needs to be Secured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996515" cy="9021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10284</TotalTime>
  <Words>1936</Words>
  <Application>Microsoft Macintosh PowerPoint</Application>
  <PresentationFormat>On-screen Show (16:9)</PresentationFormat>
  <Paragraphs>267</Paragraphs>
  <Slides>31</Slides>
  <Notes>29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CiscoSans ExtraLight</vt:lpstr>
      <vt:lpstr>Arial</vt:lpstr>
      <vt:lpstr>Calibri</vt:lpstr>
      <vt:lpstr>Wingdings</vt:lpstr>
      <vt:lpstr>Default Theme</vt:lpstr>
      <vt:lpstr>Chapter 5: Everything Needs to be Secured</vt:lpstr>
      <vt:lpstr>Instructor Materials – Chapter 5 Planning Guide</vt:lpstr>
      <vt:lpstr>Chapter 5: Everything Needs to be Secured</vt:lpstr>
      <vt:lpstr>Chapter 5: Activities</vt:lpstr>
      <vt:lpstr>Chapter 5: Assessment</vt:lpstr>
      <vt:lpstr>Chapter 5: Best Practices</vt:lpstr>
      <vt:lpstr>Chapter 5: Additional Help</vt:lpstr>
      <vt:lpstr>PowerPoint Presentation</vt:lpstr>
      <vt:lpstr>Chapter 5: Everything Needs to be Secured</vt:lpstr>
      <vt:lpstr>Chapter 5 - Sections &amp; Objectives</vt:lpstr>
      <vt:lpstr>5.1 Security in the Digitized World</vt:lpstr>
      <vt:lpstr>Why is Security so Important? Types of Data</vt:lpstr>
      <vt:lpstr>Why is Security so Important? Lab – Types of Data</vt:lpstr>
      <vt:lpstr>Why is Security so Important? Who Wants our Data? </vt:lpstr>
      <vt:lpstr>Why is Security so Important? Data in the Wrong Hands</vt:lpstr>
      <vt:lpstr>Why is Security so Important? Lab – Internet Fingerprint</vt:lpstr>
      <vt:lpstr>Why is Security so Important? Security Best Practices</vt:lpstr>
      <vt:lpstr>Protecting the Corporate World Physical Security</vt:lpstr>
      <vt:lpstr>Protecting the Corporate World Challenges of Securing IoT Devices</vt:lpstr>
      <vt:lpstr>Protecting the Corporate World Safe Wi-Fi Usage</vt:lpstr>
      <vt:lpstr>Protecting the Corporate World Protecting Devices</vt:lpstr>
      <vt:lpstr>Protecting the Corporate World Packet Tracer – Secure a Wireless Router</vt:lpstr>
      <vt:lpstr>Securing Personal Data and Devices Smart Homes</vt:lpstr>
      <vt:lpstr>Securing Personal Data and Devices Public Hotspots</vt:lpstr>
      <vt:lpstr>Securing Personal Data and Devices Setting up a VPN on Smartphones</vt:lpstr>
      <vt:lpstr>Securing Personal Data and Devices Lab - Discover Your Own Risky Online Behavior</vt:lpstr>
      <vt:lpstr>5.2 Chapter Summary</vt:lpstr>
      <vt:lpstr>Chapter Summary Summary</vt:lpstr>
      <vt:lpstr>Chapter Summary Summary (Cont.)</vt:lpstr>
      <vt:lpstr>Chapter Summary Summary (Cont.)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Vinh Nguyen</cp:lastModifiedBy>
  <cp:revision>522</cp:revision>
  <dcterms:created xsi:type="dcterms:W3CDTF">2016-08-22T22:27:36Z</dcterms:created>
  <dcterms:modified xsi:type="dcterms:W3CDTF">2019-11-05T00:15:58Z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